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63" r:id="rId7"/>
    <p:sldId id="264" r:id="rId8"/>
    <p:sldId id="267" r:id="rId9"/>
    <p:sldId id="310" r:id="rId10"/>
    <p:sldId id="268" r:id="rId11"/>
    <p:sldId id="277" r:id="rId12"/>
    <p:sldId id="278" r:id="rId13"/>
    <p:sldId id="311" r:id="rId14"/>
    <p:sldId id="317" r:id="rId15"/>
    <p:sldId id="316" r:id="rId16"/>
    <p:sldId id="312" r:id="rId17"/>
    <p:sldId id="314" r:id="rId18"/>
    <p:sldId id="281" r:id="rId19"/>
    <p:sldId id="282" r:id="rId20"/>
    <p:sldId id="283" r:id="rId21"/>
    <p:sldId id="284" r:id="rId22"/>
    <p:sldId id="333" r:id="rId23"/>
    <p:sldId id="279" r:id="rId24"/>
    <p:sldId id="335" r:id="rId25"/>
    <p:sldId id="266" r:id="rId26"/>
    <p:sldId id="285" r:id="rId27"/>
    <p:sldId id="336" r:id="rId28"/>
    <p:sldId id="339" r:id="rId29"/>
    <p:sldId id="340" r:id="rId30"/>
    <p:sldId id="286" r:id="rId31"/>
    <p:sldId id="313" r:id="rId32"/>
    <p:sldId id="338" r:id="rId33"/>
    <p:sldId id="315" r:id="rId34"/>
    <p:sldId id="287" r:id="rId35"/>
    <p:sldId id="302" r:id="rId36"/>
    <p:sldId id="288" r:id="rId37"/>
    <p:sldId id="289" r:id="rId38"/>
    <p:sldId id="290" r:id="rId39"/>
    <p:sldId id="303" r:id="rId40"/>
    <p:sldId id="318" r:id="rId41"/>
    <p:sldId id="319" r:id="rId42"/>
    <p:sldId id="320" r:id="rId43"/>
    <p:sldId id="304" r:id="rId44"/>
    <p:sldId id="337" r:id="rId45"/>
    <p:sldId id="322" r:id="rId46"/>
    <p:sldId id="323" r:id="rId47"/>
    <p:sldId id="324" r:id="rId48"/>
    <p:sldId id="305" r:id="rId49"/>
    <p:sldId id="325" r:id="rId50"/>
    <p:sldId id="326" r:id="rId51"/>
    <p:sldId id="327" r:id="rId52"/>
    <p:sldId id="328" r:id="rId53"/>
    <p:sldId id="306" r:id="rId54"/>
    <p:sldId id="329" r:id="rId55"/>
    <p:sldId id="330" r:id="rId56"/>
    <p:sldId id="331" r:id="rId57"/>
    <p:sldId id="307" r:id="rId58"/>
    <p:sldId id="308" r:id="rId59"/>
    <p:sldId id="309" r:id="rId60"/>
    <p:sldId id="261" r:id="rId61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sco, Nick E." initials="TNE" lastIdx="1" clrIdx="0">
    <p:extLst>
      <p:ext uri="{19B8F6BF-5375-455C-9EA6-DF929625EA0E}">
        <p15:presenceInfo xmlns:p15="http://schemas.microsoft.com/office/powerpoint/2012/main" userId="S::nTosco@poynerspruill.com::9f96d128-c402-4af7-835c-c875861e97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B32"/>
    <a:srgbClr val="ED8B00"/>
    <a:srgbClr val="F8981D"/>
    <a:srgbClr val="B8CD5E"/>
    <a:srgbClr val="79162A"/>
    <a:srgbClr val="499C94"/>
    <a:srgbClr val="768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565AD-A167-4C97-A0D6-91FEFD1B5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F3B562-44E7-40D4-99FF-A320986B2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1CFA-D248-46DC-9F18-36F6CD2F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A4B5B-9CD1-4598-9812-306366A3EE0A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7BBB7-7FA3-4AB4-9B3D-5AE96809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DFA65-E5D7-4631-B468-94F41502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B9D21-4B93-49D0-8C81-BD949FD2B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2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A869A-34F5-416A-9B44-11AAFCA8E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8BBA9-E1B8-4A68-8372-420AD8E64EF9}"/>
              </a:ext>
            </a:extLst>
          </p:cNvPr>
          <p:cNvSpPr txBox="1"/>
          <p:nvPr userDrawn="1"/>
        </p:nvSpPr>
        <p:spPr>
          <a:xfrm>
            <a:off x="171800" y="6470323"/>
            <a:ext cx="1145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6889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www.poynerspruill.com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5AD308-8906-40F5-80B2-B5D6104B365B}"/>
              </a:ext>
            </a:extLst>
          </p:cNvPr>
          <p:cNvCxnSpPr/>
          <p:nvPr userDrawn="1"/>
        </p:nvCxnSpPr>
        <p:spPr>
          <a:xfrm>
            <a:off x="2596143" y="6672850"/>
            <a:ext cx="9374184" cy="0"/>
          </a:xfrm>
          <a:prstGeom prst="line">
            <a:avLst/>
          </a:prstGeom>
          <a:ln>
            <a:solidFill>
              <a:srgbClr val="768895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894A035-8A74-4B6B-B225-0568B8F208A3}"/>
              </a:ext>
            </a:extLst>
          </p:cNvPr>
          <p:cNvSpPr/>
          <p:nvPr userDrawn="1"/>
        </p:nvSpPr>
        <p:spPr>
          <a:xfrm>
            <a:off x="5099930" y="0"/>
            <a:ext cx="7092070" cy="1363287"/>
          </a:xfrm>
          <a:prstGeom prst="rect">
            <a:avLst/>
          </a:prstGeom>
          <a:solidFill>
            <a:srgbClr val="012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E45C9D-E8FA-4110-A24C-B6FBD79B3E00}"/>
              </a:ext>
            </a:extLst>
          </p:cNvPr>
          <p:cNvSpPr/>
          <p:nvPr userDrawn="1"/>
        </p:nvSpPr>
        <p:spPr>
          <a:xfrm rot="5400000">
            <a:off x="8700770" y="-3371488"/>
            <a:ext cx="1244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8B5906-F3FD-4D60-B62B-E158F6B81F91}"/>
              </a:ext>
            </a:extLst>
          </p:cNvPr>
          <p:cNvSpPr/>
          <p:nvPr userDrawn="1"/>
        </p:nvSpPr>
        <p:spPr>
          <a:xfrm rot="5400000">
            <a:off x="6179374" y="-326285"/>
            <a:ext cx="124460" cy="767593"/>
          </a:xfrm>
          <a:prstGeom prst="rect">
            <a:avLst/>
          </a:prstGeom>
          <a:solidFill>
            <a:srgbClr val="499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303FA-2E99-41A6-B2A2-AC8161FF3316}"/>
              </a:ext>
            </a:extLst>
          </p:cNvPr>
          <p:cNvSpPr/>
          <p:nvPr userDrawn="1"/>
        </p:nvSpPr>
        <p:spPr>
          <a:xfrm rot="5400000">
            <a:off x="5420169" y="-330576"/>
            <a:ext cx="124460" cy="767593"/>
          </a:xfrm>
          <a:prstGeom prst="rect">
            <a:avLst/>
          </a:prstGeom>
          <a:solidFill>
            <a:srgbClr val="791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ED5E9E-EEE5-4778-AC97-9989F38D3ECC}"/>
              </a:ext>
            </a:extLst>
          </p:cNvPr>
          <p:cNvSpPr/>
          <p:nvPr userDrawn="1"/>
        </p:nvSpPr>
        <p:spPr>
          <a:xfrm rot="5400000">
            <a:off x="6952675" y="-326285"/>
            <a:ext cx="124460" cy="767593"/>
          </a:xfrm>
          <a:prstGeom prst="rect">
            <a:avLst/>
          </a:prstGeom>
          <a:solidFill>
            <a:srgbClr val="B8C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A58B771-FF36-4651-B66B-D0BC317CFF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743" y="-5557"/>
            <a:ext cx="5100638" cy="1373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9165AE1-4B72-4733-A9FB-3857CB4FB5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9930" y="521912"/>
            <a:ext cx="6672263" cy="841375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5400" kern="12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0" indent="0" algn="r" defTabSz="914400" rtl="0" eaLnBrk="1" latinLnBrk="0" hangingPunct="1">
              <a:buNone/>
              <a:defRPr lang="en-US" sz="5400" kern="12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0" indent="0" algn="r" defTabSz="914400" rtl="0" eaLnBrk="1" latinLnBrk="0" hangingPunct="1">
              <a:buNone/>
              <a:defRPr lang="en-US" sz="5400" kern="12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0" indent="0" algn="r" defTabSz="914400" rtl="0" eaLnBrk="1" latinLnBrk="0" hangingPunct="1">
              <a:buNone/>
              <a:defRPr lang="en-US" sz="5400" kern="12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0" indent="0" algn="r" defTabSz="914400" rtl="0" eaLnBrk="1" latinLnBrk="0" hangingPunct="1">
              <a:buNone/>
              <a:defRPr lang="en-US" sz="5400" kern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2433395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9DB48-3802-4085-A0F1-8C2B6BECCDA9}"/>
              </a:ext>
            </a:extLst>
          </p:cNvPr>
          <p:cNvSpPr/>
          <p:nvPr userDrawn="1"/>
        </p:nvSpPr>
        <p:spPr>
          <a:xfrm>
            <a:off x="-19393" y="0"/>
            <a:ext cx="7090612" cy="1363287"/>
          </a:xfrm>
          <a:prstGeom prst="rect">
            <a:avLst/>
          </a:prstGeom>
          <a:solidFill>
            <a:srgbClr val="012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FC07E-18C5-4E49-8C17-72A0DDE810C7}"/>
              </a:ext>
            </a:extLst>
          </p:cNvPr>
          <p:cNvSpPr txBox="1"/>
          <p:nvPr userDrawn="1"/>
        </p:nvSpPr>
        <p:spPr>
          <a:xfrm>
            <a:off x="171800" y="6470323"/>
            <a:ext cx="1145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6889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www.poynerspruill.com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1157D6-D7D4-448E-998A-495283EA095F}"/>
              </a:ext>
            </a:extLst>
          </p:cNvPr>
          <p:cNvCxnSpPr/>
          <p:nvPr userDrawn="1"/>
        </p:nvCxnSpPr>
        <p:spPr>
          <a:xfrm>
            <a:off x="2596143" y="6672850"/>
            <a:ext cx="9374184" cy="0"/>
          </a:xfrm>
          <a:prstGeom prst="line">
            <a:avLst/>
          </a:prstGeom>
          <a:ln>
            <a:solidFill>
              <a:srgbClr val="768895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C9ADF45-5158-454E-A8EF-F0074E16AFEE}"/>
              </a:ext>
            </a:extLst>
          </p:cNvPr>
          <p:cNvSpPr/>
          <p:nvPr userDrawn="1"/>
        </p:nvSpPr>
        <p:spPr>
          <a:xfrm rot="5400000">
            <a:off x="3353037" y="-3367527"/>
            <a:ext cx="1244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95BEFD-2876-4275-8D24-2B382100C876}"/>
              </a:ext>
            </a:extLst>
          </p:cNvPr>
          <p:cNvSpPr/>
          <p:nvPr userDrawn="1"/>
        </p:nvSpPr>
        <p:spPr>
          <a:xfrm rot="16200000">
            <a:off x="5856076" y="-321567"/>
            <a:ext cx="124460" cy="767593"/>
          </a:xfrm>
          <a:prstGeom prst="rect">
            <a:avLst/>
          </a:prstGeom>
          <a:solidFill>
            <a:srgbClr val="499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6417D-1142-439C-BF00-00FBA3ED9E4F}"/>
              </a:ext>
            </a:extLst>
          </p:cNvPr>
          <p:cNvSpPr/>
          <p:nvPr userDrawn="1"/>
        </p:nvSpPr>
        <p:spPr>
          <a:xfrm rot="16200000">
            <a:off x="6623669" y="-318872"/>
            <a:ext cx="124460" cy="767593"/>
          </a:xfrm>
          <a:prstGeom prst="rect">
            <a:avLst/>
          </a:prstGeom>
          <a:solidFill>
            <a:srgbClr val="791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4D06B-CB01-4077-987D-B32A80688BC2}"/>
              </a:ext>
            </a:extLst>
          </p:cNvPr>
          <p:cNvSpPr/>
          <p:nvPr userDrawn="1"/>
        </p:nvSpPr>
        <p:spPr>
          <a:xfrm rot="16200000">
            <a:off x="5096873" y="-321566"/>
            <a:ext cx="124460" cy="767593"/>
          </a:xfrm>
          <a:prstGeom prst="rect">
            <a:avLst/>
          </a:prstGeom>
          <a:solidFill>
            <a:srgbClr val="B8C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07902676-E001-4E7B-8AE7-E351615AC1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9696" y="-5557"/>
            <a:ext cx="5117186" cy="13632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96B3E9D-D582-4920-96BF-8F3D7F7D2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12B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9C7160E-2399-4459-8F32-4079F8BBB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083" y="506825"/>
            <a:ext cx="6678613" cy="850900"/>
          </a:xfrm>
        </p:spPr>
        <p:txBody>
          <a:bodyPr/>
          <a:lstStyle>
            <a:lvl1pPr marL="0" indent="0">
              <a:buNone/>
              <a:defRPr lang="en-US" sz="5400" kern="12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7236740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19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E10F3-51F0-49F3-9D96-694CB8FA4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B29A4-CCB4-4F0C-B11A-4C869395F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60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harlotte.maps.arcgis.com/apps/webappviewer/index.html?id=8165469c20914851a64e8ad10ec97bda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octv.com/news/local/residents-fear-new-south-charlotte-development-will-cause-traffic-mess/944614097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rezoning.org/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hyperlink" Target="http://www.poynerspruill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Tosco@poynerspruill.com" TargetMode="External"/><Relationship Id="rId5" Type="http://schemas.openxmlformats.org/officeDocument/2006/relationships/image" Target="cid:image003.jpg@01D5D2C4.530C5DC0" TargetMode="Externa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4A2DDF-69C2-46DB-BE54-C45ACF611398}"/>
              </a:ext>
            </a:extLst>
          </p:cNvPr>
          <p:cNvSpPr txBox="1"/>
          <p:nvPr/>
        </p:nvSpPr>
        <p:spPr>
          <a:xfrm>
            <a:off x="357300" y="431033"/>
            <a:ext cx="4322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12B32"/>
                </a:solidFill>
                <a:latin typeface="ScalaPro-Bold" panose="02010804050101020102" pitchFamily="50" charset="0"/>
              </a:rPr>
              <a:t>Rezoning 101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E16EC5-29FF-41DD-B4C8-61CB85578AB5}"/>
              </a:ext>
            </a:extLst>
          </p:cNvPr>
          <p:cNvCxnSpPr/>
          <p:nvPr/>
        </p:nvCxnSpPr>
        <p:spPr>
          <a:xfrm>
            <a:off x="615142" y="1200474"/>
            <a:ext cx="337496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44B8EA-389D-4039-85AF-3A0C3883AED2}"/>
              </a:ext>
            </a:extLst>
          </p:cNvPr>
          <p:cNvSpPr txBox="1"/>
          <p:nvPr/>
        </p:nvSpPr>
        <p:spPr>
          <a:xfrm>
            <a:off x="526671" y="1348879"/>
            <a:ext cx="35519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6889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Understanding Zoning and Charlotte’s Rezoning Process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E5E56C-3C05-4686-9E86-CC8C0822DF64}"/>
              </a:ext>
            </a:extLst>
          </p:cNvPr>
          <p:cNvSpPr txBox="1"/>
          <p:nvPr/>
        </p:nvSpPr>
        <p:spPr>
          <a:xfrm>
            <a:off x="603267" y="3809094"/>
            <a:ext cx="3374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Nick Tosco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C9583-4E14-444E-A35E-AB9D0EEB1F15}"/>
              </a:ext>
            </a:extLst>
          </p:cNvPr>
          <p:cNvSpPr txBox="1"/>
          <p:nvPr/>
        </p:nvSpPr>
        <p:spPr>
          <a:xfrm>
            <a:off x="580213" y="4454427"/>
            <a:ext cx="3374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MCB Annual Review CLE</a:t>
            </a:r>
          </a:p>
          <a:p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February 1, 2024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79756499-B424-40E0-A07F-DC67466C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" y="5407537"/>
            <a:ext cx="3374968" cy="570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E2D5CE-E37A-4295-95EB-F81837297B22}"/>
              </a:ext>
            </a:extLst>
          </p:cNvPr>
          <p:cNvSpPr/>
          <p:nvPr/>
        </p:nvSpPr>
        <p:spPr>
          <a:xfrm>
            <a:off x="5192785" y="0"/>
            <a:ext cx="1244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8A0006-1272-482E-AD44-1EE3142A0E8F}"/>
              </a:ext>
            </a:extLst>
          </p:cNvPr>
          <p:cNvSpPr/>
          <p:nvPr/>
        </p:nvSpPr>
        <p:spPr>
          <a:xfrm>
            <a:off x="5192785" y="5331203"/>
            <a:ext cx="124460" cy="767593"/>
          </a:xfrm>
          <a:prstGeom prst="rect">
            <a:avLst/>
          </a:prstGeom>
          <a:solidFill>
            <a:srgbClr val="499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397E36-03DA-4045-9988-A2A20E7487B2}"/>
              </a:ext>
            </a:extLst>
          </p:cNvPr>
          <p:cNvSpPr/>
          <p:nvPr/>
        </p:nvSpPr>
        <p:spPr>
          <a:xfrm>
            <a:off x="5192785" y="6090407"/>
            <a:ext cx="124460" cy="767593"/>
          </a:xfrm>
          <a:prstGeom prst="rect">
            <a:avLst/>
          </a:prstGeom>
          <a:solidFill>
            <a:srgbClr val="791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2B29F-3361-430B-8BE9-7911C49DFD0C}"/>
              </a:ext>
            </a:extLst>
          </p:cNvPr>
          <p:cNvSpPr/>
          <p:nvPr/>
        </p:nvSpPr>
        <p:spPr>
          <a:xfrm>
            <a:off x="5192785" y="4563610"/>
            <a:ext cx="124460" cy="767593"/>
          </a:xfrm>
          <a:prstGeom prst="rect">
            <a:avLst/>
          </a:prstGeom>
          <a:solidFill>
            <a:srgbClr val="B8C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7D49D-A33C-4D0B-98C7-27FAADFA2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57" y="882581"/>
            <a:ext cx="3630250" cy="47250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4A14FB-51AE-44C2-8E7D-B8C3C4B70B4A}"/>
              </a:ext>
            </a:extLst>
          </p:cNvPr>
          <p:cNvCxnSpPr/>
          <p:nvPr/>
        </p:nvCxnSpPr>
        <p:spPr>
          <a:xfrm>
            <a:off x="0" y="0"/>
            <a:ext cx="25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98720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7AD00-9B1A-CAA9-789B-1DDA8F512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76" y="0"/>
            <a:ext cx="897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5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7CAB1-35ED-3A97-A4C9-3C3F2A9A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53" y="108488"/>
            <a:ext cx="8782047" cy="674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04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6DFD4B-ADEA-4B3B-8587-5CDBF7FEC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16" y="0"/>
            <a:ext cx="1070516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C4274-1FB8-41D7-8E45-6878EB4F3E64}"/>
              </a:ext>
            </a:extLst>
          </p:cNvPr>
          <p:cNvSpPr txBox="1"/>
          <p:nvPr/>
        </p:nvSpPr>
        <p:spPr>
          <a:xfrm>
            <a:off x="8261684" y="4668254"/>
            <a:ext cx="3513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required width of a buffer and the number of planted trees or</a:t>
            </a:r>
          </a:p>
          <a:p>
            <a:r>
              <a:rPr lang="en-US" dirty="0"/>
              <a:t>bushes varies depending on the size of the property as well as the type of adjacent uses or structures.</a:t>
            </a:r>
          </a:p>
        </p:txBody>
      </p:sp>
    </p:spTree>
    <p:extLst>
      <p:ext uri="{BB962C8B-B14F-4D97-AF65-F5344CB8AC3E}">
        <p14:creationId xmlns:p14="http://schemas.microsoft.com/office/powerpoint/2010/main" val="223311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24C67-20CE-4165-A77C-707D6FCED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73" y="0"/>
            <a:ext cx="5517853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2A2F40F-0096-4639-83CE-1600FCCE7549}"/>
              </a:ext>
            </a:extLst>
          </p:cNvPr>
          <p:cNvSpPr/>
          <p:nvPr/>
        </p:nvSpPr>
        <p:spPr>
          <a:xfrm rot="12752655">
            <a:off x="7598964" y="2082168"/>
            <a:ext cx="2170234" cy="545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82193E6-BB7B-42A7-B398-F09E856E339C}"/>
              </a:ext>
            </a:extLst>
          </p:cNvPr>
          <p:cNvSpPr/>
          <p:nvPr/>
        </p:nvSpPr>
        <p:spPr>
          <a:xfrm rot="8795876">
            <a:off x="7428799" y="3898666"/>
            <a:ext cx="2322304" cy="625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8249B-85C8-4637-9899-2D9E559ADF23}"/>
              </a:ext>
            </a:extLst>
          </p:cNvPr>
          <p:cNvSpPr txBox="1"/>
          <p:nvPr/>
        </p:nvSpPr>
        <p:spPr>
          <a:xfrm>
            <a:off x="9978189" y="2951747"/>
            <a:ext cx="1876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OFF STREET PARKING</a:t>
            </a:r>
          </a:p>
        </p:txBody>
      </p:sp>
    </p:spTree>
    <p:extLst>
      <p:ext uri="{BB962C8B-B14F-4D97-AF65-F5344CB8AC3E}">
        <p14:creationId xmlns:p14="http://schemas.microsoft.com/office/powerpoint/2010/main" val="465345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Zoning Ordinance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Permitting provisions:</a:t>
            </a:r>
          </a:p>
          <a:p>
            <a:pPr marL="0" indent="0">
              <a:buNone/>
            </a:pP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Special Use Permits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Building Permits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Certificate of Occupancy </a:t>
            </a:r>
          </a:p>
        </p:txBody>
      </p:sp>
    </p:spTree>
    <p:extLst>
      <p:ext uri="{BB962C8B-B14F-4D97-AF65-F5344CB8AC3E}">
        <p14:creationId xmlns:p14="http://schemas.microsoft.com/office/powerpoint/2010/main" val="238765510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Zoning Ordinance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Miscellaneous provisions:</a:t>
            </a:r>
          </a:p>
          <a:p>
            <a:pPr marL="0" indent="0">
              <a:buNone/>
            </a:pP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Appeals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Variances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Text Amendments</a:t>
            </a:r>
          </a:p>
        </p:txBody>
      </p:sp>
    </p:spTree>
    <p:extLst>
      <p:ext uri="{BB962C8B-B14F-4D97-AF65-F5344CB8AC3E}">
        <p14:creationId xmlns:p14="http://schemas.microsoft.com/office/powerpoint/2010/main" val="205480572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Zoning Ordinance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not in the Zoning Ordinance?</a:t>
            </a:r>
          </a:p>
          <a:p>
            <a:pPr marL="0" indent="0">
              <a:buNone/>
            </a:pP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Construction standards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Minimum Housing standards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Noise standards</a:t>
            </a:r>
          </a:p>
        </p:txBody>
      </p:sp>
    </p:spTree>
    <p:extLst>
      <p:ext uri="{BB962C8B-B14F-4D97-AF65-F5344CB8AC3E}">
        <p14:creationId xmlns:p14="http://schemas.microsoft.com/office/powerpoint/2010/main" val="42063142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Zoning Ordinance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zoning districts.</a:t>
            </a:r>
          </a:p>
          <a:p>
            <a:r>
              <a:rPr lang="en-US" dirty="0"/>
              <a:t>Uses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“uses by right”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“uses permitted under prescribed conditions” 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“permitted accessory structures” </a:t>
            </a:r>
          </a:p>
          <a:p>
            <a:r>
              <a:rPr lang="en-US" dirty="0"/>
              <a:t>Table of Uses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290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407ED-A8CA-EB1B-90F8-1775169EC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04" y="170995"/>
            <a:ext cx="9078592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71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Zoning Map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Official map that delineates the zones or zoning districts for the city.</a:t>
            </a:r>
          </a:p>
          <a:p>
            <a:r>
              <a:rPr lang="en-US" dirty="0"/>
              <a:t>Incorporated into the Zoning Ordinance by reference.</a:t>
            </a:r>
          </a:p>
          <a:p>
            <a:r>
              <a:rPr lang="en-US" dirty="0"/>
              <a:t>Uses color coding and abbreviations.</a:t>
            </a:r>
          </a:p>
          <a:p>
            <a:r>
              <a:rPr lang="en-US" dirty="0"/>
              <a:t>Usually superimposed as a map layer on the County’s online GIS system.</a:t>
            </a:r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530415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F2A79A-D817-4760-84CF-5135F6A08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58" y="1559228"/>
            <a:ext cx="10515600" cy="49057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Zoning? 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The Zoning Ordinance</a:t>
            </a:r>
          </a:p>
          <a:p>
            <a:pPr lvl="1"/>
            <a:r>
              <a:rPr lang="en-US" dirty="0"/>
              <a:t>The Zoning Map</a:t>
            </a:r>
          </a:p>
          <a:p>
            <a:r>
              <a:rPr lang="en-US" dirty="0"/>
              <a:t>What is Rezoning? 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Types of Rezoning</a:t>
            </a:r>
          </a:p>
          <a:p>
            <a:r>
              <a:rPr lang="en-US" dirty="0"/>
              <a:t>How Do You Rezone in Charlotte?</a:t>
            </a:r>
          </a:p>
          <a:p>
            <a:pPr lvl="1"/>
            <a:r>
              <a:rPr lang="en-US" dirty="0"/>
              <a:t>Timing</a:t>
            </a:r>
          </a:p>
          <a:p>
            <a:pPr lvl="1"/>
            <a:r>
              <a:rPr lang="en-US" dirty="0"/>
              <a:t>Participants</a:t>
            </a:r>
          </a:p>
          <a:p>
            <a:pPr lvl="1"/>
            <a:r>
              <a:rPr lang="en-US" dirty="0"/>
              <a:t>Process </a:t>
            </a:r>
          </a:p>
          <a:p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C809D-B87B-4214-BD4C-10EFA33D0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ABD68-E503-489D-9ADE-CEEAC51D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381" y="4848918"/>
            <a:ext cx="1737511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966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9D7B3E-696C-4E91-82BE-A48C27D57474}"/>
              </a:ext>
            </a:extLst>
          </p:cNvPr>
          <p:cNvSpPr txBox="1"/>
          <p:nvPr/>
        </p:nvSpPr>
        <p:spPr>
          <a:xfrm>
            <a:off x="1090863" y="1989221"/>
            <a:ext cx="101867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Charlotte’s Zoning Map: </a:t>
            </a:r>
            <a:r>
              <a:rPr lang="en-US" sz="4400" dirty="0">
                <a:hlinkClick r:id="rId2"/>
              </a:rPr>
              <a:t>https://charlotte.maps.arcgis.com/apps/webappviewer/index.html?id=8165469c20914851a64e8ad10ec97bda</a:t>
            </a:r>
            <a:r>
              <a:rPr lang="en-US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4351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F2A79A-D817-4760-84CF-5135F6A08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58" y="1559229"/>
            <a:ext cx="10191931" cy="4351338"/>
          </a:xfrm>
        </p:spPr>
        <p:txBody>
          <a:bodyPr>
            <a:normAutofit/>
          </a:bodyPr>
          <a:lstStyle/>
          <a:p>
            <a:endParaRPr lang="en-US" sz="4400" dirty="0"/>
          </a:p>
          <a:p>
            <a:r>
              <a:rPr lang="en-US" sz="4400" dirty="0"/>
              <a:t>Changing/amending the official zoning map 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Local and State rules apply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C809D-B87B-4214-BD4C-10EFA33D0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Rezoning?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ABD68-E503-489D-9ADE-CEEAC51D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381" y="4848918"/>
            <a:ext cx="1737511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990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F2A79A-D817-4760-84CF-5135F6A08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58" y="1559229"/>
            <a:ext cx="101438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Types of Rezoning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Started simple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Residential &gt; Business &gt; Industrial. </a:t>
            </a:r>
          </a:p>
          <a:p>
            <a:endParaRPr lang="en-US" dirty="0"/>
          </a:p>
          <a:p>
            <a:r>
              <a:rPr lang="en-US" dirty="0"/>
              <a:t>Got more complicated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Residential/Neighborhood (N1, N2)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Nonresidential/Employment (CG, CR, IC, OFC, ML, IMU)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Mixed/Centers (NC, CAC, RAC, UE, UC).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C809D-B87B-4214-BD4C-10EFA33D0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Rezoning?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ABD68-E503-489D-9ADE-CEEAC51D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381" y="4848918"/>
            <a:ext cx="1737511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0577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C344D-FC44-925C-B462-E8AD8A01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533"/>
            <a:ext cx="12192000" cy="61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35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BDAC6-9EDF-F908-3AE9-3CBBAA3E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926"/>
            <a:ext cx="12192000" cy="61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5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1F353-1875-9E44-D68B-4A77CE368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333"/>
            <a:ext cx="12192000" cy="62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69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F2A79A-D817-4760-84CF-5135F6A08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58" y="1559229"/>
            <a:ext cx="1019193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Types of Rezoning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Conventional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Rare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Conventional v. floating</a:t>
            </a:r>
          </a:p>
          <a:p>
            <a:r>
              <a:rPr lang="en-US" dirty="0"/>
              <a:t>Overlay</a:t>
            </a:r>
          </a:p>
          <a:p>
            <a:r>
              <a:rPr lang="en-US" dirty="0"/>
              <a:t>Conditional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Common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Flexible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Site specific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C809D-B87B-4214-BD4C-10EFA33D0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Rezoning?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ABD68-E503-489D-9ADE-CEEAC51D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381" y="4848918"/>
            <a:ext cx="1737511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003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805A4-FCE5-470B-ADC7-6F7A810F6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84" y="0"/>
            <a:ext cx="11565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62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3C33B-17E8-BF96-3732-139273AD3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1" y="780680"/>
            <a:ext cx="10983858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24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F5F01E-C622-41C7-A31D-28604B7C1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125" y="156410"/>
            <a:ext cx="6978316" cy="6256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742DF6-53F5-4E0F-B5CC-90611312A284}"/>
              </a:ext>
            </a:extLst>
          </p:cNvPr>
          <p:cNvSpPr txBox="1"/>
          <p:nvPr/>
        </p:nvSpPr>
        <p:spPr>
          <a:xfrm>
            <a:off x="304800" y="751344"/>
            <a:ext cx="405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Overlay districts are applied over an underlying zoning district.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349ED-59D1-42DF-A812-B2BE01630171}"/>
              </a:ext>
            </a:extLst>
          </p:cNvPr>
          <p:cNvSpPr txBox="1"/>
          <p:nvPr/>
        </p:nvSpPr>
        <p:spPr>
          <a:xfrm>
            <a:off x="304800" y="4988640"/>
            <a:ext cx="386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Conditional site plans supersede overlay districts.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FFBE3F0-8B25-43B4-8D94-199232F98272}"/>
              </a:ext>
            </a:extLst>
          </p:cNvPr>
          <p:cNvSpPr/>
          <p:nvPr/>
        </p:nvSpPr>
        <p:spPr>
          <a:xfrm rot="20568163">
            <a:off x="3577388" y="3924430"/>
            <a:ext cx="3449053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A15E0AC-25B3-4912-ABFA-468163580366}"/>
              </a:ext>
            </a:extLst>
          </p:cNvPr>
          <p:cNvSpPr/>
          <p:nvPr/>
        </p:nvSpPr>
        <p:spPr>
          <a:xfrm rot="19880285">
            <a:off x="3842415" y="5264176"/>
            <a:ext cx="1732547" cy="690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8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89" y="4456843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1332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dirty="0"/>
              <a:t>Statutorily created regulatory tool for local governments  </a:t>
            </a:r>
          </a:p>
          <a:p>
            <a:pPr>
              <a:lnSpc>
                <a:spcPct val="100000"/>
              </a:lnSpc>
            </a:pPr>
            <a:r>
              <a:rPr lang="en-US" sz="4400" dirty="0"/>
              <a:t>It’s the Law! </a:t>
            </a:r>
          </a:p>
          <a:p>
            <a:pPr>
              <a:lnSpc>
                <a:spcPct val="100000"/>
              </a:lnSpc>
            </a:pPr>
            <a:r>
              <a:rPr lang="en-US" sz="4400" dirty="0"/>
              <a:t>Purpose = balance individual v. public interests</a:t>
            </a:r>
          </a:p>
        </p:txBody>
      </p:sp>
    </p:spTree>
    <p:extLst>
      <p:ext uri="{BB962C8B-B14F-4D97-AF65-F5344CB8AC3E}">
        <p14:creationId xmlns:p14="http://schemas.microsoft.com/office/powerpoint/2010/main" val="419160786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Timing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Minimum 4-5 months</a:t>
            </a:r>
          </a:p>
          <a:p>
            <a:r>
              <a:rPr lang="en-US" dirty="0"/>
              <a:t>No maximum, but could be 6+ months or years</a:t>
            </a:r>
          </a:p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8904988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612ABD-0BAC-8B2E-0A38-9040B716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78"/>
            <a:ext cx="12385964" cy="675112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u="sng" dirty="0"/>
              <a:t>Participants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Petitioner’s Team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Developer/owner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Site designer or landscape architect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Traffic engineer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Zoning attorney/agent</a:t>
            </a:r>
          </a:p>
          <a:p>
            <a:r>
              <a:rPr lang="en-US" dirty="0"/>
              <a:t>City Staff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Planning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Other City Departments</a:t>
            </a:r>
          </a:p>
          <a:p>
            <a:r>
              <a:rPr lang="en-US" dirty="0"/>
              <a:t>Decisionmakers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City Council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Zoning Committee</a:t>
            </a:r>
          </a:p>
          <a:p>
            <a:r>
              <a:rPr lang="en-US" dirty="0"/>
              <a:t>Public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Nearby property owners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Businesses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Media </a:t>
            </a:r>
          </a:p>
        </p:txBody>
      </p:sp>
    </p:spTree>
    <p:extLst>
      <p:ext uri="{BB962C8B-B14F-4D97-AF65-F5344CB8AC3E}">
        <p14:creationId xmlns:p14="http://schemas.microsoft.com/office/powerpoint/2010/main" val="87650761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Aldersgate Example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https://www.wsoctv.com/news/local/residents-fear-new-south-charlotte-development-will-cause-traffic-mess/944614097/</a:t>
            </a:r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8934278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Process</a:t>
            </a:r>
            <a:r>
              <a:rPr lang="en-US" dirty="0"/>
              <a:t>- </a:t>
            </a:r>
            <a:r>
              <a:rPr lang="en-US" dirty="0" err="1"/>
              <a:t>Presubmittal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Petitioner’s team  </a:t>
            </a:r>
          </a:p>
          <a:p>
            <a:pPr lvl="1"/>
            <a:r>
              <a:rPr lang="en-US" dirty="0"/>
              <a:t>Determines project scope</a:t>
            </a:r>
          </a:p>
          <a:p>
            <a:pPr lvl="1"/>
            <a:r>
              <a:rPr lang="en-US" dirty="0"/>
              <a:t>Decides on rezoning</a:t>
            </a:r>
          </a:p>
          <a:p>
            <a:pPr lvl="1"/>
            <a:r>
              <a:rPr lang="en-US" dirty="0"/>
              <a:t>Avoid “spot zoning”</a:t>
            </a:r>
          </a:p>
          <a:p>
            <a:r>
              <a:rPr lang="en-US" dirty="0"/>
              <a:t>Meeting with the City (required)</a:t>
            </a:r>
          </a:p>
          <a:p>
            <a:r>
              <a:rPr lang="en-US" dirty="0"/>
              <a:t>Discussions with City staff and stakeholders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6449688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The Process</a:t>
            </a:r>
            <a:r>
              <a:rPr lang="en-US" dirty="0"/>
              <a:t>- Submittal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Application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/>
              <a:t>Acella</a:t>
            </a:r>
            <a:r>
              <a:rPr lang="en-US" dirty="0"/>
              <a:t> process</a:t>
            </a:r>
          </a:p>
          <a:p>
            <a:r>
              <a:rPr lang="en-US" dirty="0"/>
              <a:t>Site Plan</a:t>
            </a:r>
          </a:p>
          <a:p>
            <a:r>
              <a:rPr lang="en-US" dirty="0"/>
              <a:t>Application Fee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Conventional = $ 5,090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Conditional Minor = $ 10,670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Conditional Major = $ 13,275</a:t>
            </a:r>
          </a:p>
          <a:p>
            <a:r>
              <a:rPr lang="en-US" dirty="0"/>
              <a:t>Surveys/studies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43364637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076B8-86D0-44F2-B998-A4765AFF4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48" y="643467"/>
            <a:ext cx="43705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71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07C1857-3AF1-4B99-A752-4A5212EDB0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74872"/>
              </p:ext>
            </p:extLst>
          </p:nvPr>
        </p:nvGraphicFramePr>
        <p:xfrm>
          <a:off x="256674" y="339307"/>
          <a:ext cx="11582400" cy="6382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73600" progId="Acrobat.Document.2015">
                  <p:embed/>
                </p:oleObj>
              </mc:Choice>
              <mc:Fallback>
                <p:oleObj name="Acrobat Document" r:id="rId2" imgW="24688800" imgH="16473600" progId="Acrobat.Document.2015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07C1857-3AF1-4B99-A752-4A5212EDB0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6674" y="339307"/>
                        <a:ext cx="11582400" cy="6382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5679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524D6-FC3F-4E84-8F80-7E4B28F0A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43" y="0"/>
            <a:ext cx="993791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C4F2B-3C9B-455A-A123-ADE26CA81A75}"/>
              </a:ext>
            </a:extLst>
          </p:cNvPr>
          <p:cNvSpPr txBox="1"/>
          <p:nvPr/>
        </p:nvSpPr>
        <p:spPr>
          <a:xfrm>
            <a:off x="1127043" y="144380"/>
            <a:ext cx="3898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Tip- Color code the site layout so it’s easier to understand the design of the proposed development.  </a:t>
            </a:r>
          </a:p>
        </p:txBody>
      </p:sp>
    </p:spTree>
    <p:extLst>
      <p:ext uri="{BB962C8B-B14F-4D97-AF65-F5344CB8AC3E}">
        <p14:creationId xmlns:p14="http://schemas.microsoft.com/office/powerpoint/2010/main" val="4017643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Process</a:t>
            </a:r>
            <a:r>
              <a:rPr lang="en-US" dirty="0"/>
              <a:t>- Public Notification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Mail notices (Rezoning and Public Hearing) </a:t>
            </a:r>
          </a:p>
          <a:p>
            <a:r>
              <a:rPr lang="en-US" dirty="0"/>
              <a:t>Sign on Premises (Rezoning)</a:t>
            </a:r>
          </a:p>
          <a:p>
            <a:r>
              <a:rPr lang="en-US" dirty="0"/>
              <a:t>Website and </a:t>
            </a:r>
            <a:r>
              <a:rPr lang="en-US" dirty="0" err="1"/>
              <a:t>Nextdoor</a:t>
            </a:r>
            <a:r>
              <a:rPr lang="en-US" dirty="0"/>
              <a:t> (Rezoning Info)</a:t>
            </a:r>
          </a:p>
          <a:p>
            <a:r>
              <a:rPr lang="en-US" dirty="0"/>
              <a:t>Legal notice (Public Hearing)</a:t>
            </a:r>
          </a:p>
          <a:p>
            <a:r>
              <a:rPr lang="en-US" dirty="0"/>
              <a:t>Legal ad (Public Hearing)</a:t>
            </a:r>
            <a:endParaRPr lang="en-US" u="sng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790520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89" y="4456843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Zoning arrives in the 1920s</a:t>
            </a:r>
          </a:p>
          <a:p>
            <a:endParaRPr lang="en-US" sz="4400" dirty="0"/>
          </a:p>
          <a:p>
            <a:r>
              <a:rPr lang="en-US" sz="4400" dirty="0"/>
              <a:t>First Charlotte zoning ordinance = 1947 (officially)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6007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41222-0D1C-CBA4-9A86-913BCFDB3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6" y="0"/>
            <a:ext cx="4344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3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4E16B-4B28-4F45-9476-C64A0940F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06" t="26883" b="39693"/>
          <a:stretch/>
        </p:blipFill>
        <p:spPr>
          <a:xfrm>
            <a:off x="2297724" y="1125414"/>
            <a:ext cx="6407590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51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D11CAA9-2664-4352-B457-92DEEE434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76" y="643467"/>
            <a:ext cx="49582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61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527768-3E23-41CD-8AF2-4158B3F20D4E}"/>
              </a:ext>
            </a:extLst>
          </p:cNvPr>
          <p:cNvSpPr/>
          <p:nvPr/>
        </p:nvSpPr>
        <p:spPr>
          <a:xfrm>
            <a:off x="658761" y="1904301"/>
            <a:ext cx="109012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Website- </a:t>
            </a:r>
            <a:r>
              <a:rPr lang="en-US" sz="4400" dirty="0">
                <a:hlinkClick r:id="rId2"/>
              </a:rPr>
              <a:t>HTTP://Rezoning.org/</a:t>
            </a:r>
            <a:r>
              <a:rPr lang="en-US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9686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Process</a:t>
            </a:r>
            <a:r>
              <a:rPr lang="en-US" dirty="0"/>
              <a:t>- Community Meetings</a:t>
            </a:r>
          </a:p>
          <a:p>
            <a:r>
              <a:rPr lang="en-US" dirty="0"/>
              <a:t>Community Meeting Guidelines</a:t>
            </a:r>
          </a:p>
          <a:p>
            <a:r>
              <a:rPr lang="en-US" dirty="0"/>
              <a:t>Mailed notice (10 days prior)</a:t>
            </a:r>
          </a:p>
          <a:p>
            <a:r>
              <a:rPr lang="en-US" dirty="0"/>
              <a:t>Invite Councilmember</a:t>
            </a:r>
          </a:p>
          <a:p>
            <a:r>
              <a:rPr lang="en-US" dirty="0"/>
              <a:t>Location and time important</a:t>
            </a:r>
          </a:p>
          <a:p>
            <a:r>
              <a:rPr lang="en-US" dirty="0"/>
              <a:t>Summary Report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28956230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62B512-3DCE-4CDF-A083-BB70F2804C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101244"/>
              </p:ext>
            </p:extLst>
          </p:nvPr>
        </p:nvGraphicFramePr>
        <p:xfrm>
          <a:off x="4002881" y="192505"/>
          <a:ext cx="4186238" cy="617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56042" imgH="7708943" progId="Word.Document.12">
                  <p:embed/>
                </p:oleObj>
              </mc:Choice>
              <mc:Fallback>
                <p:oleObj name="Document" r:id="rId2" imgW="5956042" imgH="7708943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E62B512-3DCE-4CDF-A083-BB70F2804C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2881" y="192505"/>
                        <a:ext cx="4186238" cy="6176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7174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40D3635-FBCF-44EA-BEA9-F2B34AB73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805947"/>
              </p:ext>
            </p:extLst>
          </p:nvPr>
        </p:nvGraphicFramePr>
        <p:xfrm>
          <a:off x="3117850" y="1037431"/>
          <a:ext cx="5956300" cy="478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56042" imgH="4783223" progId="Word.Document.12">
                  <p:embed/>
                </p:oleObj>
              </mc:Choice>
              <mc:Fallback>
                <p:oleObj name="Document" r:id="rId2" imgW="5956042" imgH="4783223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40D3635-FBCF-44EA-BEA9-F2B34AB73F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17850" y="1037431"/>
                        <a:ext cx="5956300" cy="4783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4103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A777F25-1B60-46E6-A7A8-3D31991880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594958"/>
              </p:ext>
            </p:extLst>
          </p:nvPr>
        </p:nvGraphicFramePr>
        <p:xfrm>
          <a:off x="3771316" y="719931"/>
          <a:ext cx="50498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016297" imgH="7530067" progId="Word.Document.12">
                  <p:embed/>
                </p:oleObj>
              </mc:Choice>
              <mc:Fallback>
                <p:oleObj name="Document" r:id="rId2" imgW="7016297" imgH="7530067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A777F25-1B60-46E6-A7A8-3D3199188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71316" y="719931"/>
                        <a:ext cx="50498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7866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7D5EA18-BABE-46EB-835B-9511163457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63920"/>
              </p:ext>
            </p:extLst>
          </p:nvPr>
        </p:nvGraphicFramePr>
        <p:xfrm>
          <a:off x="3980656" y="418516"/>
          <a:ext cx="423068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72357" imgH="8800914" progId="Word.Document.12">
                  <p:embed/>
                </p:oleObj>
              </mc:Choice>
              <mc:Fallback>
                <p:oleObj name="Document" r:id="rId2" imgW="6872357" imgH="8800914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7D5EA18-BABE-46EB-835B-951116345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80656" y="418516"/>
                        <a:ext cx="423068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73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Process</a:t>
            </a:r>
            <a:r>
              <a:rPr lang="en-US" dirty="0"/>
              <a:t>- City Review and Meetings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City Departments conduct reviews</a:t>
            </a:r>
          </a:p>
          <a:p>
            <a:pPr lvl="1"/>
            <a:r>
              <a:rPr lang="en-US" dirty="0"/>
              <a:t>Memos</a:t>
            </a:r>
          </a:p>
          <a:p>
            <a:pPr lvl="1"/>
            <a:r>
              <a:rPr lang="en-US" dirty="0"/>
              <a:t>Site plan comments</a:t>
            </a:r>
          </a:p>
          <a:p>
            <a:pPr lvl="1"/>
            <a:r>
              <a:rPr lang="en-US" dirty="0"/>
              <a:t>Avoid “spot zoning”</a:t>
            </a:r>
          </a:p>
          <a:p>
            <a:r>
              <a:rPr lang="en-US" dirty="0"/>
              <a:t>Revisions and Resubmittals </a:t>
            </a:r>
          </a:p>
          <a:p>
            <a:r>
              <a:rPr lang="en-US" dirty="0"/>
              <a:t>Staff Analysis with City staff’s recommendation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6876714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CFC13F-F714-4D84-B56C-3D4921EB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82900"/>
            <a:ext cx="6286500" cy="64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08AD00-9192-4A76-B4AB-4C52CB82D63D}"/>
              </a:ext>
            </a:extLst>
          </p:cNvPr>
          <p:cNvSpPr txBox="1"/>
          <p:nvPr/>
        </p:nvSpPr>
        <p:spPr>
          <a:xfrm>
            <a:off x="144379" y="401053"/>
            <a:ext cx="25667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Charlotte’s first Zoning Ordinance and Map in 1947 had five zoning districts: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Single Family (green)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Multifamily (blue)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Central Business District (red stripe)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Neighborhood Business (red)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Industrial (yellow).</a:t>
            </a:r>
          </a:p>
        </p:txBody>
      </p:sp>
    </p:spTree>
    <p:extLst>
      <p:ext uri="{BB962C8B-B14F-4D97-AF65-F5344CB8AC3E}">
        <p14:creationId xmlns:p14="http://schemas.microsoft.com/office/powerpoint/2010/main" val="1139830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D3A11D9-FC06-4518-A284-659E7DDE35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482797"/>
              </p:ext>
            </p:extLst>
          </p:nvPr>
        </p:nvGraphicFramePr>
        <p:xfrm>
          <a:off x="3724025" y="513347"/>
          <a:ext cx="4132262" cy="5775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12609" imgH="8013428" progId="Word.Document.12">
                  <p:embed/>
                </p:oleObj>
              </mc:Choice>
              <mc:Fallback>
                <p:oleObj name="Document" r:id="rId2" imgW="6112609" imgH="8013428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D3A11D9-FC06-4518-A284-659E7DDE3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24025" y="513347"/>
                        <a:ext cx="4132262" cy="5775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66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F7AFBA-A3B9-4C62-BF9C-818CE1464D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725854"/>
              </p:ext>
            </p:extLst>
          </p:nvPr>
        </p:nvGraphicFramePr>
        <p:xfrm>
          <a:off x="2033588" y="720725"/>
          <a:ext cx="8123237" cy="541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2F7AFBA-A3B9-4C62-BF9C-818CE1464D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3588" y="720725"/>
                        <a:ext cx="8123237" cy="541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849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0C5F31-3E48-4E8D-AB21-C2EA7E7D05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660554"/>
              </p:ext>
            </p:extLst>
          </p:nvPr>
        </p:nvGraphicFramePr>
        <p:xfrm>
          <a:off x="3676650" y="466725"/>
          <a:ext cx="4183063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059" imgH="7543759" progId="Acrobat.Document.DC">
                  <p:embed/>
                </p:oleObj>
              </mc:Choice>
              <mc:Fallback>
                <p:oleObj name="Acrobat Document" r:id="rId2" imgW="5829059" imgH="754375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0C5F31-3E48-4E8D-AB21-C2EA7E7D05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76650" y="466725"/>
                        <a:ext cx="4183063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018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Process</a:t>
            </a:r>
            <a:r>
              <a:rPr lang="en-US" dirty="0"/>
              <a:t>- Public Hearing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City Council conducts hearing (Mayor presides) and asks questions.</a:t>
            </a:r>
          </a:p>
          <a:p>
            <a:r>
              <a:rPr lang="en-US" dirty="0"/>
              <a:t>Staff explains site/petition and staff’s analysis</a:t>
            </a:r>
          </a:p>
          <a:p>
            <a:r>
              <a:rPr lang="en-US" dirty="0"/>
              <a:t>Petitioner’s team presents the petition (3 mins max, unless opposition speaks, then 10 mins max)</a:t>
            </a:r>
          </a:p>
          <a:p>
            <a:r>
              <a:rPr lang="en-US" dirty="0"/>
              <a:t>Tip- meet with Councilmember before public hearing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95341739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362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Process</a:t>
            </a:r>
            <a:r>
              <a:rPr lang="en-US" dirty="0"/>
              <a:t>- Zoning Committee Meeting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After the public hearing</a:t>
            </a:r>
          </a:p>
          <a:p>
            <a:r>
              <a:rPr lang="en-US" dirty="0"/>
              <a:t>Committee members attend public hearing </a:t>
            </a:r>
          </a:p>
          <a:p>
            <a:r>
              <a:rPr lang="en-US" dirty="0"/>
              <a:t>Meeting open to public, but no one from the public can speak</a:t>
            </a:r>
          </a:p>
          <a:p>
            <a:r>
              <a:rPr lang="en-US" dirty="0"/>
              <a:t>Committee members vote on the consistency statement and recommend approval or denial of petition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15086362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 You Rezone in Charlotte?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Process</a:t>
            </a:r>
            <a:r>
              <a:rPr lang="en-US" dirty="0"/>
              <a:t>- City Council Meeting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Council votes to approve or deny at first Zoning Council meeting after Zoning Committee meeting  </a:t>
            </a:r>
          </a:p>
          <a:p>
            <a:r>
              <a:rPr lang="en-US" dirty="0"/>
              <a:t>Meeting open to public, but no public comments</a:t>
            </a:r>
          </a:p>
          <a:p>
            <a:r>
              <a:rPr lang="en-US" dirty="0"/>
              <a:t>Petitioner’s team and public can lobby beforehand</a:t>
            </a:r>
          </a:p>
          <a:p>
            <a:r>
              <a:rPr lang="en-US" dirty="0"/>
              <a:t>Approval stamped copy available after meeting</a:t>
            </a:r>
          </a:p>
          <a:p>
            <a:r>
              <a:rPr lang="en-US" dirty="0"/>
              <a:t>Any appeal/challenge must be within 60 days. </a:t>
            </a:r>
            <a:r>
              <a:rPr lang="en-US" i="1" dirty="0"/>
              <a:t>See</a:t>
            </a:r>
            <a:r>
              <a:rPr lang="en-US" dirty="0"/>
              <a:t> N.C. Gen. Stat. § 1-54.1.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0213412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E2D5CE-E37A-4295-95EB-F81837297B22}"/>
              </a:ext>
            </a:extLst>
          </p:cNvPr>
          <p:cNvSpPr/>
          <p:nvPr/>
        </p:nvSpPr>
        <p:spPr>
          <a:xfrm rot="5400000">
            <a:off x="4878900" y="1854633"/>
            <a:ext cx="131421" cy="98892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8A0006-1272-482E-AD44-1EE3142A0E8F}"/>
              </a:ext>
            </a:extLst>
          </p:cNvPr>
          <p:cNvSpPr/>
          <p:nvPr/>
        </p:nvSpPr>
        <p:spPr>
          <a:xfrm rot="5400000">
            <a:off x="10978403" y="6418953"/>
            <a:ext cx="124460" cy="767593"/>
          </a:xfrm>
          <a:prstGeom prst="rect">
            <a:avLst/>
          </a:prstGeom>
          <a:solidFill>
            <a:srgbClr val="499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397E36-03DA-4045-9988-A2A20E7487B2}"/>
              </a:ext>
            </a:extLst>
          </p:cNvPr>
          <p:cNvSpPr/>
          <p:nvPr/>
        </p:nvSpPr>
        <p:spPr>
          <a:xfrm rot="5400000">
            <a:off x="10210799" y="6418953"/>
            <a:ext cx="124460" cy="767593"/>
          </a:xfrm>
          <a:prstGeom prst="rect">
            <a:avLst/>
          </a:prstGeom>
          <a:solidFill>
            <a:srgbClr val="791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2B29F-3361-430B-8BE9-7911C49DFD0C}"/>
              </a:ext>
            </a:extLst>
          </p:cNvPr>
          <p:cNvSpPr/>
          <p:nvPr/>
        </p:nvSpPr>
        <p:spPr>
          <a:xfrm rot="5400000">
            <a:off x="11745975" y="6411974"/>
            <a:ext cx="124460" cy="767593"/>
          </a:xfrm>
          <a:prstGeom prst="rect">
            <a:avLst/>
          </a:prstGeom>
          <a:solidFill>
            <a:srgbClr val="B8C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BF6AE7-2145-42EA-B705-190F404DBBE7}"/>
              </a:ext>
            </a:extLst>
          </p:cNvPr>
          <p:cNvSpPr/>
          <p:nvPr/>
        </p:nvSpPr>
        <p:spPr>
          <a:xfrm>
            <a:off x="2009988" y="287382"/>
            <a:ext cx="4859383" cy="1528355"/>
          </a:xfrm>
          <a:prstGeom prst="rect">
            <a:avLst/>
          </a:prstGeom>
          <a:solidFill>
            <a:srgbClr val="F89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ScalaPro-Bold" panose="02010804050101020102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Questions ?</a:t>
            </a:r>
            <a:endParaRPr lang="en-US" sz="6000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12BBBE-38A1-4151-AB13-ADBAC5189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029" y="5340276"/>
            <a:ext cx="1131140" cy="113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72D927-D5D7-4F76-BFE9-101A60920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988" y="2000928"/>
            <a:ext cx="3251564" cy="3904918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47820EFC-4BE1-4623-9DF0-C96C6BB3E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774" y="2287903"/>
            <a:ext cx="188827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7D868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Nick Tosco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7D868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6">
            <a:extLst>
              <a:ext uri="{FF2B5EF4-FFF2-40B4-BE49-F238E27FC236}">
                <a16:creationId xmlns:a16="http://schemas.microsoft.com/office/drawing/2014/main" id="{FD006F83-73A0-4F62-B28B-602943CB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30" y="2772838"/>
            <a:ext cx="23526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B2640B2F-E738-4F3B-97E2-A446526C7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743" y="3511502"/>
            <a:ext cx="322876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301 S. College Street, Suite 2900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Charlotte, NC 28202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DB9E2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DB9E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704.342.5275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7D868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704.342.5264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DB9E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hlinkClick r:id="rId6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DB9E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6"/>
              </a:rPr>
              <a:t>NTosco@poynerspruill.com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DB9E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7"/>
              </a:rPr>
              <a:t>www.poynerspruill.com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27527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89" y="4456843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61489" cy="4351338"/>
          </a:xfrm>
        </p:spPr>
        <p:txBody>
          <a:bodyPr>
            <a:normAutofit/>
          </a:bodyPr>
          <a:lstStyle/>
          <a:p>
            <a:r>
              <a:rPr lang="en-US" sz="4400" dirty="0"/>
              <a:t>Authority = State statute (N.C. Gen. Stat. 160D-702)  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Zoning is optional, but must be consistent with State law. </a:t>
            </a:r>
          </a:p>
        </p:txBody>
      </p:sp>
    </p:spTree>
    <p:extLst>
      <p:ext uri="{BB962C8B-B14F-4D97-AF65-F5344CB8AC3E}">
        <p14:creationId xmlns:p14="http://schemas.microsoft.com/office/powerpoint/2010/main" val="33198099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EC4923-2D81-49F0-8B59-9BF26E86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400" u="sng" dirty="0"/>
              <a:t>The Zoning Ordinance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Rules/regulations for each zoning district  </a:t>
            </a:r>
          </a:p>
          <a:p>
            <a:endParaRPr lang="en-US" sz="4400" dirty="0"/>
          </a:p>
          <a:p>
            <a:r>
              <a:rPr lang="en-US" sz="4400" dirty="0"/>
              <a:t>Unified Development Ordinance (UDO) = compendium of land use ordinances</a:t>
            </a:r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2347738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2178-799C-45AB-95A9-AEBF6A81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Zoning?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34311-54F4-49F6-B8A5-3871FAC3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41" y="4445549"/>
            <a:ext cx="1737511" cy="173141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05F876-3B07-F1F5-F826-466857341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1083" y="1825625"/>
            <a:ext cx="8718065" cy="4351338"/>
          </a:xfrm>
        </p:spPr>
      </p:pic>
    </p:spTree>
    <p:extLst>
      <p:ext uri="{BB962C8B-B14F-4D97-AF65-F5344CB8AC3E}">
        <p14:creationId xmlns:p14="http://schemas.microsoft.com/office/powerpoint/2010/main" val="181828953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2E22A8-987D-42A7-984F-758C9E17E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23" y="0"/>
            <a:ext cx="1099435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BCB07-AC83-4F9F-80E7-129BC8972941}"/>
              </a:ext>
            </a:extLst>
          </p:cNvPr>
          <p:cNvSpPr txBox="1"/>
          <p:nvPr/>
        </p:nvSpPr>
        <p:spPr>
          <a:xfrm>
            <a:off x="304800" y="4796589"/>
            <a:ext cx="3529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Setbacks and side/rear yards are measured from the right of way or adjoining parcels.</a:t>
            </a:r>
          </a:p>
        </p:txBody>
      </p:sp>
    </p:spTree>
    <p:extLst>
      <p:ext uri="{BB962C8B-B14F-4D97-AF65-F5344CB8AC3E}">
        <p14:creationId xmlns:p14="http://schemas.microsoft.com/office/powerpoint/2010/main" val="25559045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3.22"/>
  <p:tag name="AS_TITLE" val="Aspose.Slides for .NET 4.0"/>
  <p:tag name="AS_VERSION" val="1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zoning 101 PowerPoint Presentation.potx" id="{06ADAFF4-C997-4418-B152-E19DE3196232}" vid="{E7BC0587-C082-4E65-8F56-4B408FEA985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uthor0 xmlns="http://schemas.microsoft.com/sharepoint/v3">
      <UserInfo>
        <DisplayName>Tosco, Nick E.</DisplayName>
        <AccountId>678</AccountId>
        <AccountType/>
      </UserInfo>
    </Author0>
    <Secure_x0020_Document xmlns="http://schemas.microsoft.com/sharepoint/v3">false</Secure_x0020_Document>
    <OldDocId xmlns="http://schemas.microsoft.com/sharepoint/v3" xsi:nil="true"/>
    <OldVersionLabel xmlns="http://schemas.microsoft.com/sharepoint/v3" xsi:nil="true"/>
    <OldLastAccess xmlns="http://schemas.microsoft.com/sharepoint/v3" xsi:nil="true"/>
    <OldDocumentType xmlns="http://schemas.microsoft.com/sharepoint/v3" xsi:nil="true"/>
    <DocumentDescription xmlns="http://schemas.microsoft.com/sharepoint/v3" xsi:nil="true"/>
    <Attach_x0020_Count xmlns="http://schemas.microsoft.com/sharepoint/v3" xsi:nil="true"/>
    <To xmlns="http://schemas.microsoft.com/sharepoint/v3" xsi:nil="true"/>
    <CC xmlns="http://schemas.microsoft.com/sharepoint/v3" xsi:nil="true"/>
    <BCC xmlns="http://schemas.microsoft.com/sharepoint/v3" xsi:nil="true"/>
    <ConversationTopic xmlns="http://schemas.microsoft.com/sharepoint/v3" xsi:nil="true"/>
    <Importance xmlns="http://schemas.microsoft.com/sharepoint/v3" xsi:nil="true"/>
    <ReceivedTime xmlns="http://schemas.microsoft.com/sharepoint/v3" xsi:nil="true"/>
    <SentOn xmlns="http://schemas.microsoft.com/sharepoint/v3" xsi:nil="true"/>
    <PSFrom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neral" ma:contentTypeID="0x0101009DC85C2F575D4A6A9CA416A1C831029801C80092BC4A22B582D444871329B0FD2FBA19" ma:contentTypeVersion="11" ma:contentTypeDescription="" ma:contentTypeScope="" ma:versionID="e4a242c43509e675c75be076b7e21013">
  <xsd:schema xmlns:xsd="http://www.w3.org/2001/XMLSchema" xmlns:xs="http://www.w3.org/2001/XMLSchema" xmlns:p="http://schemas.microsoft.com/office/2006/metadata/properties" xmlns:ns1="http://schemas.microsoft.com/sharepoint/v3" xmlns:ns2="b9d489df-bc26-42d5-a4f7-a75e72d98bf1" xmlns:ns3="6b6fbf19-a99d-478d-95f5-60306dd1005d" targetNamespace="http://schemas.microsoft.com/office/2006/metadata/properties" ma:root="true" ma:fieldsID="21a64412f04a384265d6b14ff099b961" ns1:_="" ns2:_="" ns3:_="">
    <xsd:import namespace="http://schemas.microsoft.com/sharepoint/v3"/>
    <xsd:import namespace="b9d489df-bc26-42d5-a4f7-a75e72d98bf1"/>
    <xsd:import namespace="6b6fbf19-a99d-478d-95f5-60306dd1005d"/>
    <xsd:element name="properties">
      <xsd:complexType>
        <xsd:sequence>
          <xsd:element name="documentManagement">
            <xsd:complexType>
              <xsd:all>
                <xsd:element ref="ns1:Author0" minOccurs="0"/>
                <xsd:element ref="ns1:Secure_x0020_Document" minOccurs="0"/>
                <xsd:element ref="ns1:OldDocId" minOccurs="0"/>
                <xsd:element ref="ns1:OldVersionLabel" minOccurs="0"/>
                <xsd:element ref="ns1:OldLastAccess" minOccurs="0"/>
                <xsd:element ref="ns1:OldDocumentType" minOccurs="0"/>
                <xsd:element ref="ns1:DocumentDescription" minOccurs="0"/>
                <xsd:element ref="ns1:Attach_x0020_Count" minOccurs="0"/>
                <xsd:element ref="ns1:To" minOccurs="0"/>
                <xsd:element ref="ns1:PSFrom" minOccurs="0"/>
                <xsd:element ref="ns1:CC" minOccurs="0"/>
                <xsd:element ref="ns1:BCC" minOccurs="0"/>
                <xsd:element ref="ns1:ConversationTopic" minOccurs="0"/>
                <xsd:element ref="ns1:Importance" minOccurs="0"/>
                <xsd:element ref="ns1:ReceivedTime" minOccurs="0"/>
                <xsd:element ref="ns1:SentOn" minOccurs="0"/>
                <xsd:element ref="ns2:Doc_x0020_ID" minOccurs="0"/>
                <xsd:element ref="ns2:Doc_x0020_Ref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uthor0" ma:index="2" nillable="true" ma:displayName="Author" ma:list="UserInfo" ma:internalName="Author0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ecure_x0020_Document" ma:index="3" nillable="true" ma:displayName="Secure Document" ma:internalName="Secure_x0020_Document">
      <xsd:simpleType>
        <xsd:restriction base="dms:Boolean"/>
      </xsd:simpleType>
    </xsd:element>
    <xsd:element name="OldDocId" ma:index="4" nillable="true" ma:displayName="Old Doc Id" ma:hidden="true" ma:internalName="OldDocId">
      <xsd:simpleType>
        <xsd:restriction base="dms:Number"/>
      </xsd:simpleType>
    </xsd:element>
    <xsd:element name="OldVersionLabel" ma:index="5" nillable="true" ma:displayName="Old Version Label" ma:hidden="true" ma:internalName="OldVersionLabel">
      <xsd:simpleType>
        <xsd:restriction base="dms:Text"/>
      </xsd:simpleType>
    </xsd:element>
    <xsd:element name="OldLastAccess" ma:index="6" nillable="true" ma:displayName="Old Last Access" ma:format="DateTime" ma:hidden="true" ma:internalName="OldLastAccess">
      <xsd:simpleType>
        <xsd:restriction base="dms:DateTime"/>
      </xsd:simpleType>
    </xsd:element>
    <xsd:element name="OldDocumentType" ma:index="7" nillable="true" ma:displayName="Old Document Type" ma:hidden="true" ma:internalName="OldDocumentType">
      <xsd:simpleType>
        <xsd:restriction base="dms:Text"/>
      </xsd:simpleType>
    </xsd:element>
    <xsd:element name="DocumentDescription" ma:index="8" nillable="true" ma:displayName="Description" ma:internalName="DocumentDescription" ma:readOnly="false">
      <xsd:simpleType>
        <xsd:restriction base="dms:Note"/>
      </xsd:simpleType>
    </xsd:element>
    <xsd:element name="Attach_x0020_Count" ma:index="9" nillable="true" ma:displayName="A" ma:hidden="true" ma:internalName="Attach_x0020_Count">
      <xsd:simpleType>
        <xsd:restriction base="dms:Text">
          <xsd:maxLength value="255"/>
        </xsd:restriction>
      </xsd:simpleType>
    </xsd:element>
    <xsd:element name="To" ma:index="10" nillable="true" ma:displayName="To" ma:hidden="true" ma:internalName="To">
      <xsd:simpleType>
        <xsd:restriction base="dms:Text">
          <xsd:maxLength value="255"/>
        </xsd:restriction>
      </xsd:simpleType>
    </xsd:element>
    <xsd:element name="PSFrom" ma:index="11" nillable="true" ma:displayName="From" ma:description="Changed internal name to PSFrom" ma:hidden="true" ma:internalName="From">
      <xsd:simpleType>
        <xsd:restriction base="dms:Text">
          <xsd:maxLength value="255"/>
        </xsd:restriction>
      </xsd:simpleType>
    </xsd:element>
    <xsd:element name="CC" ma:index="12" nillable="true" ma:displayName="CC" ma:hidden="true" ma:internalName="CC">
      <xsd:simpleType>
        <xsd:restriction base="dms:Text">
          <xsd:maxLength value="255"/>
        </xsd:restriction>
      </xsd:simpleType>
    </xsd:element>
    <xsd:element name="BCC" ma:index="13" nillable="true" ma:displayName="BCC" ma:hidden="true" ma:internalName="BCC">
      <xsd:simpleType>
        <xsd:restriction base="dms:Text">
          <xsd:maxLength value="255"/>
        </xsd:restriction>
      </xsd:simpleType>
    </xsd:element>
    <xsd:element name="ConversationTopic" ma:index="14" nillable="true" ma:displayName="ConversationTopic" ma:hidden="true" ma:internalName="ConversationTopic">
      <xsd:simpleType>
        <xsd:restriction base="dms:Text">
          <xsd:maxLength value="255"/>
        </xsd:restriction>
      </xsd:simpleType>
    </xsd:element>
    <xsd:element name="Importance" ma:index="15" nillable="true" ma:displayName="Importance" ma:hidden="true" ma:internalName="Importance">
      <xsd:simpleType>
        <xsd:restriction base="dms:Text">
          <xsd:maxLength value="255"/>
        </xsd:restriction>
      </xsd:simpleType>
    </xsd:element>
    <xsd:element name="ReceivedTime" ma:index="16" nillable="true" ma:displayName="ReceivedTime" ma:format="DateTime" ma:hidden="true" ma:internalName="ReceivedTime">
      <xsd:simpleType>
        <xsd:restriction base="dms:DateTime"/>
      </xsd:simpleType>
    </xsd:element>
    <xsd:element name="SentOn" ma:index="17" nillable="true" ma:displayName="SentOn" ma:format="DateTime" ma:hidden="true" ma:internalName="SentOn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d489df-bc26-42d5-a4f7-a75e72d98bf1" elementFormDefault="qualified">
    <xsd:import namespace="http://schemas.microsoft.com/office/2006/documentManagement/types"/>
    <xsd:import namespace="http://schemas.microsoft.com/office/infopath/2007/PartnerControls"/>
    <xsd:element name="Doc_x0020_ID" ma:index="26" nillable="true" ma:displayName="Doc ID" ma:internalName="Doc_x0020_ID" ma:readOnly="true">
      <xsd:simpleType>
        <xsd:restriction base="dms:Text"/>
      </xsd:simpleType>
    </xsd:element>
    <xsd:element name="Doc_x0020_Ref" ma:index="27" nillable="true" ma:displayName="Doc Ref" ma:internalName="Doc_x0020_Ref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fbf19-a99d-478d-95f5-60306dd1005d" elementFormDefault="qualified">
    <xsd:import namespace="http://schemas.microsoft.com/office/2006/documentManagement/types"/>
    <xsd:import namespace="http://schemas.microsoft.com/office/infopath/2007/PartnerControls"/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MacroView Edls</Name>
    <Synchronization>Synchronous</Synchronization>
    <Type>10001</Type>
    <SequenceNumber>10000</SequenceNumber>
    <Url/>
    <Assembly>MacroView.SharePoint.DocumentSecurity, Version=1.0.0.0, Culture=neutral, PublicKeyToken=6f7d66a3bb7de652</Assembly>
    <Class>MacroView.SharePoint.DocumentSecurity.ItemEvents</Class>
    <Data/>
    <Filter/>
  </Receiver>
  <Receiver>
    <Name>MacroView Edls</Name>
    <Synchronization>Synchronous</Synchronization>
    <Type>10002</Type>
    <SequenceNumber>10000</SequenceNumber>
    <Url/>
    <Assembly>MacroView.SharePoint.DocumentSecurity, Version=1.0.0.0, Culture=neutral, PublicKeyToken=6f7d66a3bb7de652</Assembly>
    <Class>MacroView.SharePoint.DocumentSecurity.ItemEvents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3ED73C9-550A-46C8-9B23-EDF70EF97455}">
  <ds:schemaRefs>
    <ds:schemaRef ds:uri="http://purl.org/dc/elements/1.1/"/>
    <ds:schemaRef ds:uri="http://schemas.microsoft.com/office/2006/metadata/properties"/>
    <ds:schemaRef ds:uri="6b6fbf19-a99d-478d-95f5-60306dd1005d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9d489df-bc26-42d5-a4f7-a75e72d98bf1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A00C3A8-D26A-4B90-8B8E-72FE223A9B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6BEAFF-6545-4079-8F17-4F752A3A0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9d489df-bc26-42d5-a4f7-a75e72d98bf1"/>
    <ds:schemaRef ds:uri="6b6fbf19-a99d-478d-95f5-60306dd100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5188851-74BB-483C-A522-36059BEBA20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1028</Words>
  <Application>Microsoft Office PowerPoint</Application>
  <PresentationFormat>Widescreen</PresentationFormat>
  <Paragraphs>230</Paragraphs>
  <Slides>56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Calibri</vt:lpstr>
      <vt:lpstr>Calibri Light</vt:lpstr>
      <vt:lpstr>Open Sans</vt:lpstr>
      <vt:lpstr>Open Sans Light</vt:lpstr>
      <vt:lpstr>Open Sans Semibold</vt:lpstr>
      <vt:lpstr>ScalaPro-Bold</vt:lpstr>
      <vt:lpstr>Wingdings</vt:lpstr>
      <vt:lpstr>Office Theme</vt:lpstr>
      <vt:lpstr>Acrobat Document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Rezoning 101 Presentation (Final).pptx</dc:title>
  <dc:creator>Tosco, Nick E.</dc:creator>
  <cp:lastModifiedBy>Nick Tosco</cp:lastModifiedBy>
  <cp:revision>15</cp:revision>
  <dcterms:created xsi:type="dcterms:W3CDTF">2020-02-03T05:08:18Z</dcterms:created>
  <dcterms:modified xsi:type="dcterms:W3CDTF">2024-01-20T20:10:42Z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0">
    <vt:lpwstr>678</vt:lpwstr>
  </property>
  <property fmtid="{D5CDD505-2E9C-101B-9397-08002B2CF9AE}" pid="3" name="Secure Document">
    <vt:lpwstr>false</vt:lpwstr>
  </property>
  <property fmtid="{D5CDD505-2E9C-101B-9397-08002B2CF9AE}" pid="4" name="OldDocId">
    <vt:lpwstr/>
  </property>
  <property fmtid="{D5CDD505-2E9C-101B-9397-08002B2CF9AE}" pid="5" name="OldVersionLabel">
    <vt:lpwstr/>
  </property>
  <property fmtid="{D5CDD505-2E9C-101B-9397-08002B2CF9AE}" pid="6" name="OldLastAccess">
    <vt:lpwstr/>
  </property>
  <property fmtid="{D5CDD505-2E9C-101B-9397-08002B2CF9AE}" pid="7" name="OldDocumentType">
    <vt:lpwstr/>
  </property>
  <property fmtid="{D5CDD505-2E9C-101B-9397-08002B2CF9AE}" pid="8" name="DocumentDescription">
    <vt:lpwstr/>
  </property>
  <property fmtid="{D5CDD505-2E9C-101B-9397-08002B2CF9AE}" pid="9" name="Attach Count">
    <vt:lpwstr/>
  </property>
  <property fmtid="{D5CDD505-2E9C-101B-9397-08002B2CF9AE}" pid="10" name="To">
    <vt:lpwstr/>
  </property>
  <property fmtid="{D5CDD505-2E9C-101B-9397-08002B2CF9AE}" pid="11" name="From">
    <vt:lpwstr/>
  </property>
  <property fmtid="{D5CDD505-2E9C-101B-9397-08002B2CF9AE}" pid="12" name="CC">
    <vt:lpwstr/>
  </property>
  <property fmtid="{D5CDD505-2E9C-101B-9397-08002B2CF9AE}" pid="13" name="BCC">
    <vt:lpwstr/>
  </property>
  <property fmtid="{D5CDD505-2E9C-101B-9397-08002B2CF9AE}" pid="14" name="ConversationTopic">
    <vt:lpwstr/>
  </property>
  <property fmtid="{D5CDD505-2E9C-101B-9397-08002B2CF9AE}" pid="15" name="Importance">
    <vt:lpwstr/>
  </property>
  <property fmtid="{D5CDD505-2E9C-101B-9397-08002B2CF9AE}" pid="16" name="ReceivedTime">
    <vt:lpwstr/>
  </property>
  <property fmtid="{D5CDD505-2E9C-101B-9397-08002B2CF9AE}" pid="17" name="SentOn">
    <vt:lpwstr/>
  </property>
  <property fmtid="{D5CDD505-2E9C-101B-9397-08002B2CF9AE}" pid="18" name="ContentTypeId">
    <vt:lpwstr>0x0101009DC85C2F575D4A6A9CA416A1C831029801C80092BC4A22B582D444871329B0FD2FBA19</vt:lpwstr>
  </property>
  <property fmtid="{D5CDD505-2E9C-101B-9397-08002B2CF9AE}" pid="20" name="_NewReviewCycle">
    <vt:lpwstr/>
  </property>
</Properties>
</file>